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6"/>
  </p:notesMasterIdLst>
  <p:handoutMasterIdLst>
    <p:handoutMasterId r:id="rId7"/>
  </p:handoutMasterIdLst>
  <p:sldIdLst>
    <p:sldId id="258" r:id="rId5"/>
  </p:sldIdLst>
  <p:sldSz cx="12192000" cy="6858000"/>
  <p:notesSz cx="6858000" cy="9144000"/>
  <p:embeddedFontLst>
    <p:embeddedFont>
      <p:font typeface="Avenir Next LT Pro" panose="020B0504020202020204" pitchFamily="34" charset="0"/>
      <p:regular r:id="rId8"/>
      <p:bold r:id="rId9"/>
      <p:italic r:id="rId10"/>
      <p:boldItalic r:id="rId11"/>
    </p:embeddedFont>
    <p:embeddedFont>
      <p:font typeface="Avenir Next LT Pro Demi" panose="020B0704020202020204" pitchFamily="34" charset="0"/>
      <p:bold r:id="rId12"/>
      <p:boldItalic r:id="rId13"/>
    </p:embeddedFont>
    <p:embeddedFont>
      <p:font typeface="Mercury Display" pitchFamily="50" charset="0"/>
      <p:regular r:id="rId14"/>
      <p:bold r:id="rId15"/>
      <p:italic r:id="rId16"/>
      <p:boldItalic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FFFF"/>
    <a:srgbClr val="7F7F7F"/>
    <a:srgbClr val="EDEBED"/>
    <a:srgbClr val="D1D2D6"/>
    <a:srgbClr val="F8009B"/>
    <a:srgbClr val="03FF9E"/>
    <a:srgbClr val="FCA7F6"/>
    <a:srgbClr val="C7C8C8"/>
    <a:srgbClr val="FE4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0307" autoAdjust="0"/>
  </p:normalViewPr>
  <p:slideViewPr>
    <p:cSldViewPr snapToGrid="0" showGuides="1">
      <p:cViewPr varScale="1">
        <p:scale>
          <a:sx n="100" d="100"/>
          <a:sy n="100" d="100"/>
        </p:scale>
        <p:origin x="1632" y="24"/>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4/23/2024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2</a:t>
            </a:fld>
            <a:endParaRPr lang="en-US" dirty="0"/>
          </a:p>
        </p:txBody>
      </p:sp>
    </p:spTree>
    <p:extLst>
      <p:ext uri="{BB962C8B-B14F-4D97-AF65-F5344CB8AC3E}">
        <p14:creationId xmlns:p14="http://schemas.microsoft.com/office/powerpoint/2010/main" val="1809119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4/23/2024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4/23/2024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4/23/2024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latin typeface="Avenir Black" panose="02000503020000020003" pitchFamily="2" charset="0"/>
              </a:rPr>
              <a:t>Nader Moudarres</a:t>
            </a:r>
            <a:br>
              <a:rPr lang="en-US" sz="3200" b="1" dirty="0">
                <a:latin typeface="Avenir Black" panose="02000503020000020003" pitchFamily="2" charset="0"/>
              </a:rPr>
            </a:br>
            <a:r>
              <a:rPr lang="en-US" sz="1600" dirty="0">
                <a:solidFill>
                  <a:schemeClr val="tx2"/>
                </a:solidFill>
              </a:rPr>
              <a:t>Senior Manager</a:t>
            </a:r>
            <a:br>
              <a:rPr lang="en-US" sz="1600" b="1" dirty="0">
                <a:solidFill>
                  <a:schemeClr val="tx2"/>
                </a:solidFill>
                <a:latin typeface="+mn-lt"/>
              </a:rPr>
            </a:br>
            <a:r>
              <a:rPr lang="en-US" sz="1600" dirty="0">
                <a:solidFill>
                  <a:schemeClr val="tx2"/>
                </a:solidFill>
                <a:latin typeface="+mn-lt"/>
              </a:rPr>
              <a:t>Cloud &amp; Product</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5376030"/>
            <a:ext cx="3578226" cy="738664"/>
          </a:xfrm>
          <a:prstGeom prst="rect">
            <a:avLst/>
          </a:prstGeom>
          <a:noFill/>
        </p:spPr>
        <p:txBody>
          <a:bodyPr wrap="square" lIns="0" tIns="0" rIns="0" bIns="0" rtlCol="0">
            <a:spAutoFit/>
          </a:bodyPr>
          <a:lstStyle/>
          <a:p>
            <a:r>
              <a:rPr lang="en-US" sz="1200" i="0" dirty="0">
                <a:solidFill>
                  <a:schemeClr val="tx2"/>
                </a:solidFill>
                <a:latin typeface="+mj-lt"/>
              </a:rPr>
              <a:t>Functional Skills</a:t>
            </a:r>
            <a:endParaRPr lang="en-US" sz="1200" i="0" dirty="0">
              <a:solidFill>
                <a:srgbClr val="595959"/>
              </a:solidFill>
            </a:endParaRPr>
          </a:p>
          <a:p>
            <a:r>
              <a:rPr lang="en-US" sz="1200" i="0" dirty="0">
                <a:solidFill>
                  <a:srgbClr val="595959"/>
                </a:solidFill>
              </a:rPr>
              <a:t>Solution Architecture, Pricing and Loyalty. Application Architecture, Software Engineering and </a:t>
            </a:r>
            <a:r>
              <a:rPr lang="en-US" sz="1200" dirty="0">
                <a:solidFill>
                  <a:srgbClr val="595959"/>
                </a:solidFill>
              </a:rPr>
              <a:t>S</a:t>
            </a:r>
            <a:r>
              <a:rPr lang="en-US" sz="1200" i="0" dirty="0">
                <a:solidFill>
                  <a:srgbClr val="595959"/>
                </a:solidFill>
              </a:rPr>
              <a:t>ecurity</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422188"/>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rgbClr val="595959"/>
                </a:solidFill>
              </a:rPr>
              <a:t>Retail </a:t>
            </a:r>
            <a:r>
              <a:rPr lang="en-US" sz="1100" dirty="0">
                <a:solidFill>
                  <a:srgbClr val="595959"/>
                </a:solidFill>
              </a:rPr>
              <a:t>| Distribution | Manufacturing | Chemicals | Consumer Package Goods</a:t>
            </a:r>
            <a:endParaRPr lang="en-US" sz="1100" i="0" dirty="0">
              <a:solidFill>
                <a:srgbClr val="595959"/>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83926"/>
            <a:ext cx="3324224" cy="2954655"/>
          </a:xfrm>
          <a:prstGeom prst="rect">
            <a:avLst/>
          </a:prstGeom>
          <a:noFill/>
        </p:spPr>
        <p:txBody>
          <a:bodyPr wrap="square" lIns="0" tIns="0" rIns="0" bIns="0" rtlCol="0">
            <a:spAutoFit/>
          </a:bodyPr>
          <a:lstStyle/>
          <a:p>
            <a:r>
              <a:rPr lang="en-US" sz="1200" b="0" i="0" dirty="0">
                <a:solidFill>
                  <a:srgbClr val="595959"/>
                </a:solidFill>
              </a:rPr>
              <a:t>Nader joined The Bridge in March 20</a:t>
            </a:r>
            <a:r>
              <a:rPr lang="en-US" sz="1200" dirty="0">
                <a:solidFill>
                  <a:srgbClr val="595959"/>
                </a:solidFill>
              </a:rPr>
              <a:t>24 and has over 10 years of experience in technology from a full-stack developer to solution architecture, excelling in both pre-sales and post-sales roles over the past five years. Nader has worked with companies of different sizes and in various industries to build scalable, secure and efficient solution to meet business needs, effectively turning complex visions into reality</a:t>
            </a:r>
          </a:p>
          <a:p>
            <a:endParaRPr lang="en-US" sz="1200" dirty="0">
              <a:solidFill>
                <a:srgbClr val="595959"/>
              </a:solidFill>
            </a:endParaRPr>
          </a:p>
          <a:p>
            <a:r>
              <a:rPr lang="en-US" sz="1200" dirty="0">
                <a:solidFill>
                  <a:srgbClr val="595959"/>
                </a:solidFill>
              </a:rPr>
              <a:t>With a foundation as a technology teacher, Nader’s approach is to simplify intricate challenges, creating solutions that are transparent and align with business strategies and goals</a:t>
            </a: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4" y="5133751"/>
            <a:ext cx="2386840" cy="147109"/>
          </a:xfrm>
          <a:prstGeom prst="rect">
            <a:avLst/>
          </a:prstGeom>
        </p:spPr>
        <p:txBody>
          <a:bodyPr vert="horz" lIns="0" tIns="0" rIns="0" bIns="0" rtlCol="0" anchor="t">
            <a:no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sz="1200" dirty="0">
                <a:solidFill>
                  <a:schemeClr val="accent1"/>
                </a:solidFill>
              </a:rPr>
              <a:t>Skills</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a:t>nader.moudarres@thebridge.com</a:t>
            </a:r>
            <a:endParaRPr lang="en-US" sz="1100" b="0" i="0" kern="1200" dirty="0">
              <a:solidFill>
                <a:schemeClr val="tx1"/>
              </a:solidFill>
            </a:endParaRP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Garland,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970550"/>
            <a:ext cx="6684961" cy="3531736"/>
          </a:xfrm>
          <a:prstGeom prst="rect">
            <a:avLst/>
          </a:prstGeom>
          <a:noFill/>
        </p:spPr>
        <p:txBody>
          <a:bodyPr wrap="square" lIns="0" tIns="0" rIns="0" bIns="0" rtlCol="0">
            <a:spAutoFit/>
          </a:bodyPr>
          <a:lstStyle/>
          <a:p>
            <a:r>
              <a:rPr lang="en-US" sz="1200" i="0" dirty="0">
                <a:solidFill>
                  <a:schemeClr val="tx2"/>
                </a:solidFill>
                <a:latin typeface="+mj-lt"/>
              </a:rPr>
              <a:t>Sonic Automotive</a:t>
            </a:r>
          </a:p>
          <a:p>
            <a:r>
              <a:rPr lang="en-US" sz="1050" dirty="0">
                <a:solidFill>
                  <a:srgbClr val="595959"/>
                </a:solidFill>
              </a:rPr>
              <a:t>Facilitated a transformation in how the company priced its inventory. The solution provided real-time pricing adjustments based on local market trends, significantly increasing sales volumes and profitability and making guided decisions on how to move manage inventory in a more effective manner.</a:t>
            </a:r>
          </a:p>
          <a:p>
            <a:endParaRPr lang="en-US" sz="1050" dirty="0">
              <a:solidFill>
                <a:srgbClr val="595959"/>
              </a:solidFill>
            </a:endParaRPr>
          </a:p>
          <a:p>
            <a:r>
              <a:rPr lang="en-US" sz="1200" dirty="0">
                <a:latin typeface="+mj-lt"/>
              </a:rPr>
              <a:t>American Tire Distributors</a:t>
            </a:r>
            <a:br>
              <a:rPr lang="en-US" sz="1050" dirty="0">
                <a:solidFill>
                  <a:srgbClr val="595959"/>
                </a:solidFill>
                <a:latin typeface="+mj-lt"/>
              </a:rPr>
            </a:br>
            <a:r>
              <a:rPr lang="en-US" sz="1050" dirty="0">
                <a:solidFill>
                  <a:srgbClr val="595959"/>
                </a:solidFill>
              </a:rPr>
              <a:t>Led the integration of </a:t>
            </a:r>
            <a:r>
              <a:rPr lang="en-US" sz="1050" dirty="0" err="1">
                <a:solidFill>
                  <a:srgbClr val="595959"/>
                </a:solidFill>
              </a:rPr>
              <a:t>Pricefx</a:t>
            </a:r>
            <a:r>
              <a:rPr lang="en-US" sz="1050" dirty="0">
                <a:solidFill>
                  <a:srgbClr val="595959"/>
                </a:solidFill>
              </a:rPr>
              <a:t> to streamline pricing strategies across American Tire Distributors' vast distribution network. This enabled more consistent pricing, improved efficiency in price management processes, and enhanced profitability margins while being able to choose dynamic pricing strategies and promotions.</a:t>
            </a:r>
          </a:p>
          <a:p>
            <a:br>
              <a:rPr lang="en-US" sz="1100" dirty="0">
                <a:solidFill>
                  <a:schemeClr val="tx2"/>
                </a:solidFill>
                <a:latin typeface="+mj-lt"/>
              </a:rPr>
            </a:br>
            <a:r>
              <a:rPr lang="en-US" sz="1200" dirty="0">
                <a:solidFill>
                  <a:schemeClr val="tx2"/>
                </a:solidFill>
                <a:latin typeface="+mj-lt"/>
              </a:rPr>
              <a:t>Armstrong World Industries</a:t>
            </a:r>
            <a:endParaRPr lang="en-US" sz="1200" dirty="0">
              <a:solidFill>
                <a:srgbClr val="595959"/>
              </a:solidFill>
              <a:latin typeface="+mj-lt"/>
            </a:endParaRPr>
          </a:p>
          <a:p>
            <a:r>
              <a:rPr lang="en-US" sz="1050" i="0" dirty="0">
                <a:solidFill>
                  <a:srgbClr val="595959"/>
                </a:solidFill>
              </a:rPr>
              <a:t>Enabled pricing strategies that better reflected the value of their products. This strategic approach helped Armstrong in negotiating better terms with buyers, optimizing product mix, and improving overall revenue.</a:t>
            </a:r>
          </a:p>
          <a:p>
            <a:endParaRPr lang="en-US" sz="1050" dirty="0">
              <a:solidFill>
                <a:srgbClr val="595959"/>
              </a:solidFill>
            </a:endParaRPr>
          </a:p>
          <a:p>
            <a:r>
              <a:rPr lang="en-US" sz="1200" dirty="0">
                <a:solidFill>
                  <a:schemeClr val="tx2"/>
                </a:solidFill>
                <a:latin typeface="+mj-lt"/>
              </a:rPr>
              <a:t>Circle K</a:t>
            </a:r>
            <a:endParaRPr lang="en-US" sz="1200" dirty="0">
              <a:solidFill>
                <a:srgbClr val="595959"/>
              </a:solidFill>
              <a:latin typeface="+mj-lt"/>
            </a:endParaRPr>
          </a:p>
          <a:p>
            <a:r>
              <a:rPr lang="en-US" sz="1050" dirty="0">
                <a:solidFill>
                  <a:srgbClr val="595959"/>
                </a:solidFill>
              </a:rPr>
              <a:t>Led the creation of a new </a:t>
            </a:r>
            <a:r>
              <a:rPr lang="en-US" sz="1050" i="0" dirty="0">
                <a:solidFill>
                  <a:srgbClr val="595959"/>
                </a:solidFill>
              </a:rPr>
              <a:t>loyalty program by integrating Brierley's </a:t>
            </a:r>
            <a:r>
              <a:rPr lang="en-US" sz="1050" i="0" dirty="0" err="1">
                <a:solidFill>
                  <a:srgbClr val="595959"/>
                </a:solidFill>
              </a:rPr>
              <a:t>LoyaltyOnDemand</a:t>
            </a:r>
            <a:r>
              <a:rPr lang="en-US" sz="1050" i="0" dirty="0">
                <a:solidFill>
                  <a:srgbClr val="595959"/>
                </a:solidFill>
              </a:rPr>
              <a:t> platform through a complex retail system and multiple POS systems depending on store and recency of technology. This integration not only streamlined the customer experience but also provided Circle K with a competitive edge, as well as valuable data insights, leading to targeted marketing campaigns and increased customer retention rates.</a:t>
            </a:r>
            <a:endParaRPr lang="en-US" sz="105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sz="1200" dirty="0">
                <a:solidFill>
                  <a:schemeClr val="accent1"/>
                </a:solidFill>
              </a:rPr>
              <a:t>EXPERIENCE</a:t>
            </a:r>
          </a:p>
        </p:txBody>
      </p:sp>
      <p:pic>
        <p:nvPicPr>
          <p:cNvPr id="3" name="Picture 2">
            <a:extLst>
              <a:ext uri="{FF2B5EF4-FFF2-40B4-BE49-F238E27FC236}">
                <a16:creationId xmlns:a16="http://schemas.microsoft.com/office/drawing/2014/main" id="{DDE95762-D68B-F0F3-9E2B-95095A9886A3}"/>
              </a:ext>
            </a:extLst>
          </p:cNvPr>
          <p:cNvPicPr>
            <a:picLocks noChangeAspect="1"/>
          </p:cNvPicPr>
          <p:nvPr/>
        </p:nvPicPr>
        <p:blipFill>
          <a:blip r:embed="rId3"/>
          <a:stretch>
            <a:fillRect/>
          </a:stretch>
        </p:blipFill>
        <p:spPr>
          <a:xfrm>
            <a:off x="1146174" y="409575"/>
            <a:ext cx="1326693" cy="1326693"/>
          </a:xfrm>
          <a:prstGeom prst="ellipse">
            <a:avLst/>
          </a:prstGeom>
          <a:ln w="63500" cap="rnd">
            <a:noFill/>
          </a:ln>
          <a:effectLst/>
        </p:spPr>
      </p:pic>
      <p:sp>
        <p:nvSpPr>
          <p:cNvPr id="5" name="TextBox 4">
            <a:extLst>
              <a:ext uri="{FF2B5EF4-FFF2-40B4-BE49-F238E27FC236}">
                <a16:creationId xmlns:a16="http://schemas.microsoft.com/office/drawing/2014/main" id="{B43F542B-10A2-7215-4170-379951840403}"/>
              </a:ext>
            </a:extLst>
          </p:cNvPr>
          <p:cNvSpPr txBox="1"/>
          <p:nvPr/>
        </p:nvSpPr>
        <p:spPr>
          <a:xfrm>
            <a:off x="5807075" y="1159981"/>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a:t>
            </a:r>
            <a:r>
              <a:rPr lang="en-US" sz="1100" dirty="0"/>
              <a:t>469)-831-8912</a:t>
            </a:r>
            <a:endParaRPr lang="en-US" sz="1100" b="0" i="0" dirty="0"/>
          </a:p>
        </p:txBody>
      </p:sp>
      <p:sp>
        <p:nvSpPr>
          <p:cNvPr id="2" name="TextBox 1">
            <a:extLst>
              <a:ext uri="{FF2B5EF4-FFF2-40B4-BE49-F238E27FC236}">
                <a16:creationId xmlns:a16="http://schemas.microsoft.com/office/drawing/2014/main" id="{CB2270E0-6A4E-D3B9-2B71-F559FBA46FE6}"/>
              </a:ext>
            </a:extLst>
          </p:cNvPr>
          <p:cNvSpPr txBox="1"/>
          <p:nvPr/>
        </p:nvSpPr>
        <p:spPr>
          <a:xfrm>
            <a:off x="1146174" y="6209864"/>
            <a:ext cx="3578226" cy="738664"/>
          </a:xfrm>
          <a:prstGeom prst="rect">
            <a:avLst/>
          </a:prstGeom>
          <a:noFill/>
        </p:spPr>
        <p:txBody>
          <a:bodyPr wrap="square" lIns="0" tIns="0" rIns="0" bIns="0" rtlCol="0">
            <a:spAutoFit/>
          </a:bodyPr>
          <a:lstStyle/>
          <a:p>
            <a:r>
              <a:rPr lang="en-US" sz="1200" i="0" dirty="0">
                <a:solidFill>
                  <a:schemeClr val="tx2"/>
                </a:solidFill>
                <a:latin typeface="+mj-lt"/>
              </a:rPr>
              <a:t>Technical Skills</a:t>
            </a:r>
          </a:p>
          <a:p>
            <a:r>
              <a:rPr lang="en-US" sz="1200" i="0" dirty="0">
                <a:solidFill>
                  <a:srgbClr val="595959"/>
                </a:solidFill>
              </a:rPr>
              <a:t>.NET, AWS, Azure, GCP, React, </a:t>
            </a:r>
            <a:r>
              <a:rPr lang="en-US" sz="1200" i="0" dirty="0" err="1">
                <a:solidFill>
                  <a:srgbClr val="595959"/>
                </a:solidFill>
              </a:rPr>
              <a:t>Javascript</a:t>
            </a:r>
            <a:r>
              <a:rPr lang="en-US" sz="1200" i="0" dirty="0">
                <a:solidFill>
                  <a:srgbClr val="595959"/>
                </a:solidFill>
              </a:rPr>
              <a:t>, Postgres, Java, SQL Server, MongoDB, Groovy, </a:t>
            </a:r>
            <a:r>
              <a:rPr lang="en-US" sz="1200" i="0" dirty="0" err="1">
                <a:solidFill>
                  <a:srgbClr val="595959"/>
                </a:solidFill>
              </a:rPr>
              <a:t>Pricefx</a:t>
            </a:r>
            <a:endParaRPr lang="en-US" sz="1200" i="0" dirty="0">
              <a:solidFill>
                <a:srgbClr val="595959"/>
              </a:solidFill>
            </a:endParaRPr>
          </a:p>
          <a:p>
            <a:endParaRPr lang="en-US" sz="1200" b="1" i="0" dirty="0">
              <a:solidFill>
                <a:srgbClr val="595959"/>
              </a:solidFill>
            </a:endParaRPr>
          </a:p>
        </p:txBody>
      </p:sp>
    </p:spTree>
    <p:extLst>
      <p:ext uri="{BB962C8B-B14F-4D97-AF65-F5344CB8AC3E}">
        <p14:creationId xmlns:p14="http://schemas.microsoft.com/office/powerpoint/2010/main" val="699008341"/>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Owner xmlns="bb4d6d32-6586-43b9-b010-b256dfc70333">
      <UserInfo>
        <DisplayName/>
        <AccountId xsi:nil="true"/>
        <AccountType/>
      </UserInfo>
    </Owner>
    <lcf76f155ced4ddcb4097134ff3c332f xmlns="bb4d6d32-6586-43b9-b010-b256dfc70333">
      <Terms xmlns="http://schemas.microsoft.com/office/infopath/2007/PartnerControls"/>
    </lcf76f155ced4ddcb4097134ff3c332f>
    <TaxCatchAll xmlns="a6522676-9d5d-4c93-bc87-501c8cb86033" xsi:nil="true"/>
    <Capability xmlns="bb4d6d32-6586-43b9-b010-b256dfc70333" xsi:nil="true"/>
    <Practice xmlns="bb4d6d32-6586-43b9-b010-b256dfc70333">Unknown</Practi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46C45B-830D-40C9-8629-7494A2642733}"/>
</file>

<file path=customXml/itemProps2.xml><?xml version="1.0" encoding="utf-8"?>
<ds:datastoreItem xmlns:ds="http://schemas.openxmlformats.org/officeDocument/2006/customXml" ds:itemID="{F76851C3-F873-4A96-B5BC-7136D9E58DCC}">
  <ds:schemaRefs>
    <ds:schemaRef ds:uri="http://purl.org/dc/terms/"/>
    <ds:schemaRef ds:uri="d7237b28-5a0f-4d98-b960-3a3c5b96c344"/>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schemas.microsoft.com/office/2006/documentManagement/types"/>
    <ds:schemaRef ds:uri="http://purl.org/dc/dcmitype/"/>
    <ds:schemaRef ds:uri="28a0a203-33cc-4acc-94b0-cd05f1df3e08"/>
    <ds:schemaRef ds:uri="http://www.w3.org/XML/1998/namespace"/>
    <ds:schemaRef ds:uri="bb4d6d32-6586-43b9-b010-b256dfc70333"/>
    <ds:schemaRef ds:uri="a6522676-9d5d-4c93-bc87-501c8cb86033"/>
  </ds:schemaRefs>
</ds:datastoreItem>
</file>

<file path=customXml/itemProps3.xml><?xml version="1.0" encoding="utf-8"?>
<ds:datastoreItem xmlns:ds="http://schemas.openxmlformats.org/officeDocument/2006/customXml" ds:itemID="{031560D2-03FC-4800-ADB2-ABE25F1C4A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32351</TotalTime>
  <Words>383</Words>
  <Application>Microsoft Office PowerPoint</Application>
  <PresentationFormat>Widescreen</PresentationFormat>
  <Paragraphs>28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Avenir Next LT Pro</vt:lpstr>
      <vt:lpstr>Avenir Book</vt:lpstr>
      <vt:lpstr>Arial</vt:lpstr>
      <vt:lpstr>Calibri</vt:lpstr>
      <vt:lpstr>Avenir Next LT Pro Demi</vt:lpstr>
      <vt:lpstr>Avenir Black</vt:lpstr>
      <vt:lpstr>Mercury Display</vt:lpstr>
      <vt:lpstr>The Bridge Theme - V01</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Nader Moudarres</cp:lastModifiedBy>
  <cp:revision>95</cp:revision>
  <dcterms:created xsi:type="dcterms:W3CDTF">2023-12-12T06:48:12Z</dcterms:created>
  <dcterms:modified xsi:type="dcterms:W3CDTF">2024-04-24T03:32:54Z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